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15" r:id="rId2"/>
    <p:sldId id="313" r:id="rId3"/>
    <p:sldId id="314" r:id="rId4"/>
    <p:sldId id="288" r:id="rId5"/>
    <p:sldId id="323" r:id="rId6"/>
    <p:sldId id="316" r:id="rId7"/>
    <p:sldId id="317" r:id="rId8"/>
    <p:sldId id="318" r:id="rId9"/>
    <p:sldId id="325" r:id="rId10"/>
    <p:sldId id="319" r:id="rId11"/>
    <p:sldId id="320" r:id="rId12"/>
    <p:sldId id="321" r:id="rId13"/>
    <p:sldId id="322" r:id="rId14"/>
    <p:sldId id="295" r:id="rId15"/>
    <p:sldId id="332" r:id="rId16"/>
    <p:sldId id="268" r:id="rId17"/>
    <p:sldId id="269" r:id="rId18"/>
    <p:sldId id="267" r:id="rId19"/>
    <p:sldId id="326" r:id="rId20"/>
    <p:sldId id="329" r:id="rId21"/>
    <p:sldId id="262" r:id="rId22"/>
    <p:sldId id="263" r:id="rId23"/>
    <p:sldId id="290" r:id="rId24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88" autoAdjust="0"/>
    <p:restoredTop sz="94660"/>
  </p:normalViewPr>
  <p:slideViewPr>
    <p:cSldViewPr>
      <p:cViewPr varScale="1">
        <p:scale>
          <a:sx n="101" d="100"/>
          <a:sy n="101" d="100"/>
        </p:scale>
        <p:origin x="-2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</c:f>
              <c:strCache>
                <c:ptCount val="1"/>
                <c:pt idx="0">
                  <c:v>кол-во женщин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35-45 лет </c:v>
                </c:pt>
                <c:pt idx="1">
                  <c:v>45-55 лет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имеют </c:v>
                </c:pt>
                <c:pt idx="1">
                  <c:v>не имеют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0.89</c:v>
                </c:pt>
                <c:pt idx="1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>
      <a:solidFill>
        <a:schemeClr val="accent4">
          <a:lumMod val="20000"/>
          <a:lumOff val="80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>
            <a:defRPr sz="1600" baseline="0"/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</c:f>
              <c:strCache>
                <c:ptCount val="1"/>
                <c:pt idx="0">
                  <c:v>менеджмент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3794102332702709"/>
          <c:y val="0.16558791447414933"/>
          <c:w val="0.43032798353786078"/>
          <c:h val="9.094831896012999E-2"/>
        </c:manualLayout>
      </c:layout>
      <c:overlay val="0"/>
      <c:txPr>
        <a:bodyPr/>
        <a:lstStyle/>
        <a:p>
          <a:pPr>
            <a:defRPr sz="1800" b="1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3-5 лет</c:v>
                </c:pt>
                <c:pt idx="1">
                  <c:v>5-10 лет</c:v>
                </c:pt>
                <c:pt idx="2">
                  <c:v>10-15 лет </c:v>
                </c:pt>
                <c:pt idx="3">
                  <c:v>свыше 15 лет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627648"/>
        <c:axId val="185579136"/>
      </c:barChart>
      <c:catAx>
        <c:axId val="185627648"/>
        <c:scaling>
          <c:orientation val="minMax"/>
        </c:scaling>
        <c:delete val="0"/>
        <c:axPos val="b"/>
        <c:majorTickMark val="out"/>
        <c:minorTickMark val="none"/>
        <c:tickLblPos val="nextTo"/>
        <c:crossAx val="185579136"/>
        <c:crosses val="autoZero"/>
        <c:auto val="1"/>
        <c:lblAlgn val="ctr"/>
        <c:lblOffset val="100"/>
        <c:noMultiLvlLbl val="0"/>
      </c:catAx>
      <c:valAx>
        <c:axId val="185579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5627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всего </c:v>
                </c:pt>
                <c:pt idx="1">
                  <c:v>высшая категория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>
      <a:solidFill>
        <a:schemeClr val="accent6">
          <a:lumMod val="20000"/>
          <a:lumOff val="80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 sz="2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всего</c:v>
                </c:pt>
                <c:pt idx="1">
                  <c:v>имеют учебную нагрузку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6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6EF352CB-6D05-4407-87F6-312F745105EE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764"/>
            <a:ext cx="2972547" cy="49792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7764"/>
            <a:ext cx="2972547" cy="49792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EE549924-E555-4E1B-A879-94EE0A7DD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468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6F7F9789-8374-4428-95D0-760EBDD2C349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0" y="4724678"/>
            <a:ext cx="5487041" cy="4476512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764"/>
            <a:ext cx="2972547" cy="49792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2" y="9447764"/>
            <a:ext cx="2972547" cy="49792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C0B8AB50-1068-433C-9D93-4E4D8E1C4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266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D655-0320-4B3D-A67C-FAE378DA273E}" type="datetime1">
              <a:rPr lang="ru-RU" smtClean="0"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0EFE-3041-425F-AF84-08629DAAC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05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5D1B-D5E2-406F-9C98-DFF6AC737BF3}" type="datetime1">
              <a:rPr lang="ru-RU" smtClean="0"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0EFE-3041-425F-AF84-08629DAAC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240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D463E-041F-4847-A235-2FB5B126153A}" type="datetime1">
              <a:rPr lang="ru-RU" smtClean="0"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0EFE-3041-425F-AF84-08629DAAC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785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0F53-B9C7-4DAC-B5A0-EB90E33EE375}" type="datetime1">
              <a:rPr lang="ru-RU" smtClean="0"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0EFE-3041-425F-AF84-08629DAAC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735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7456-834A-4DA5-8B6C-9E920765BFD3}" type="datetime1">
              <a:rPr lang="ru-RU" smtClean="0"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0EFE-3041-425F-AF84-08629DAAC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9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F673-D4B7-4E61-85B1-B78294A55347}" type="datetime1">
              <a:rPr lang="ru-RU" smtClean="0"/>
              <a:t>21.08.2021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0EFE-3041-425F-AF84-08629DAAC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7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0FAE-2188-4CB9-A8AB-C5CC13D92272}" type="datetime1">
              <a:rPr lang="ru-RU" smtClean="0"/>
              <a:t>21.08.2021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0EFE-3041-425F-AF84-08629DAAC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854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CF02-5CBE-4359-9190-DCFEC0C26FFB}" type="datetime1">
              <a:rPr lang="ru-RU" smtClean="0"/>
              <a:t>21.08.2021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0EFE-3041-425F-AF84-08629DAAC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129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D3E6-E2D2-4B4E-BEFD-D8E8B94A89C0}" type="datetime1">
              <a:rPr lang="ru-RU" smtClean="0"/>
              <a:t>21.08.2021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0EFE-3041-425F-AF84-08629DAAC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72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D6DB-0BB4-4769-ADC4-219E89D7AB32}" type="datetime1">
              <a:rPr lang="ru-RU" smtClean="0"/>
              <a:t>21.08.2021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0EFE-3041-425F-AF84-08629DAAC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31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1896-916B-4906-87F0-7C851010811B}" type="datetime1">
              <a:rPr lang="ru-RU" smtClean="0"/>
              <a:t>21.08.2021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0EFE-3041-425F-AF84-08629DAAC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87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23656-5224-465E-9CB1-9BE1400EDCB0}" type="datetime1">
              <a:rPr lang="ru-RU" smtClean="0"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50EFE-3041-425F-AF84-08629DAAC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91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hkolagoda.menobr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rybakovschoolaward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ip.expert/home" TargetMode="Externa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du.gov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director.rosuchebnik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cademy.prosv.ru/teachers2019" TargetMode="External"/><Relationship Id="rId5" Type="http://schemas.openxmlformats.org/officeDocument/2006/relationships/hyperlink" Target="http://test.mioo.ru/" TargetMode="Externa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065315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Мониторинг 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эффективности руководителей образовательных организаций как важнейший компонент механизма управления качеством образования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4705610"/>
            <a:ext cx="2455218" cy="145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0EFE-3041-425F-AF84-08629DAACB5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15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каждому из названных показателей определены критерии, индикаторы и шкала оценки, шкала перевода единиц измерения в баллы для подсчета общего количества баллов.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показателей результативности по всем критериям (сумма баллов) определяет уровень эффективности руководителя по обеспечению развития образовательной организации, повышения качества оказания образовательных услуг.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данной методики обеспечивает единый подход к формированию количественных результатов оценки и их интерпретации.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0EFE-3041-425F-AF84-08629DAACB5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10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мониторинга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эффективности руководителей образовательных организаций проводится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по итогам учебного года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июль-август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путём оценивания по бальной шкале в соответствии с показателями и критериями оценки деятельности руководителей образовательных организаций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автоматизированной информационной системе.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 предусматривает  двухуровневую структуру оценки эффективности деятельности руководителей ОО: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самооценки руководителя образовательной организации и в форме оценки учредителя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(муниципальный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уровень).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0EFE-3041-425F-AF84-08629DAACB5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98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мониторинга устанавливается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объективный уровень оценки деятельности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руководителя: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9764"/>
              </p:ext>
            </p:extLst>
          </p:nvPr>
        </p:nvGraphicFramePr>
        <p:xfrm>
          <a:off x="827584" y="2708920"/>
          <a:ext cx="7848872" cy="2214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4436"/>
                <a:gridCol w="3924436"/>
              </a:tblGrid>
              <a:tr h="442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эффективности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баллов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2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100 - 90 баллов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2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Оптимальный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89 -70 баллов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2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Допустимый 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69 - 50 баллов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2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Критический 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50 баллов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0EFE-3041-425F-AF84-08629DAACB5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92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жидаемые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мониторинга эффективности руководителей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62500" lnSpcReduction="20000"/>
          </a:bodyPr>
          <a:lstStyle/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полученных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объективных данных о реальном состоянии эффективности руководителей ОО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разработка рекомендаций по повышению эффективности руководителей ОО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 мер, направленных на совершенствование управленческой деятельности руководителей ОО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муниципальном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уровне,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профессиональных компетенций руководителей;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системная работа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формированию и обучению резерва руководящих кадров;</a:t>
            </a:r>
          </a:p>
          <a:p>
            <a:pPr lvl="0" algn="just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кадрового потенциала руководителей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 посредством различных форм профессиональной подготовки, активности, инициативы в управленческой деятельности; </a:t>
            </a:r>
          </a:p>
          <a:p>
            <a:pPr lvl="0" algn="just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ОО с высокой эффективностью руководителей, тиражирование лучших практик и продуктивных моделей управлени</a:t>
            </a:r>
            <a:r>
              <a:rPr lang="ru-RU" b="1" dirty="0">
                <a:solidFill>
                  <a:schemeClr val="tx2"/>
                </a:solidFill>
              </a:rPr>
              <a:t>я.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0EFE-3041-425F-AF84-08629DAACB5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7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</a:t>
            </a:r>
            <a:b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руководителя 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25312574"/>
              </p:ext>
            </p:extLst>
          </p:nvPr>
        </p:nvGraphicFramePr>
        <p:xfrm>
          <a:off x="2195736" y="1628801"/>
          <a:ext cx="403860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9356" y="0"/>
            <a:ext cx="2563738" cy="145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0EFE-3041-425F-AF84-08629DAACB5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52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руководящих кадров по возрастным группам 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0EFE-3041-425F-AF84-08629DAACB5B}" type="slidenum">
              <a:rPr lang="ru-RU" smtClean="0"/>
              <a:t>15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38033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008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 уровня  образования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Имеют высшее педагогическое образование 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51712150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Имеют дополнительное профессиональное образование 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300575541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0EFE-3041-425F-AF84-08629DAACB5B}" type="slidenum">
              <a:rPr lang="ru-RU" smtClean="0"/>
              <a:t>16</a:t>
            </a:fld>
            <a:endParaRPr lang="ru-RU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49953093"/>
              </p:ext>
            </p:extLst>
          </p:nvPr>
        </p:nvGraphicFramePr>
        <p:xfrm>
          <a:off x="4644008" y="2204864"/>
          <a:ext cx="400239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0323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в должности руководителя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534864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0EFE-3041-425F-AF84-08629DAACB5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66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Кол-во руководящих кадров, имеющих учебную  педагогическую  нагрузку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Учебная нагрузка руководителей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Наличие квалификационной категории 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65354114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0EFE-3041-425F-AF84-08629DAACB5B}" type="slidenum">
              <a:rPr lang="ru-RU" smtClean="0"/>
              <a:t>18</a:t>
            </a:fld>
            <a:endParaRPr lang="ru-RU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054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shkolagoda.menobr.ru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871"/>
            <a:ext cx="3707904" cy="208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0EFE-3041-425F-AF84-08629DAACB5B}" type="slidenum">
              <a:rPr lang="ru-RU" smtClean="0"/>
              <a:t>19</a:t>
            </a:fld>
            <a:endParaRPr lang="ru-RU"/>
          </a:p>
        </p:txBody>
      </p:sp>
      <p:pic>
        <p:nvPicPr>
          <p:cNvPr id="8" name="chart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3474" t="10654" r="1965" b="27597"/>
          <a:stretch/>
        </p:blipFill>
        <p:spPr>
          <a:xfrm>
            <a:off x="323528" y="2578241"/>
            <a:ext cx="8229600" cy="401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5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Слагаемые успеха руководителя образовательной </a:t>
            </a:r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организации</a:t>
            </a:r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916832"/>
            <a:ext cx="804615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0EFE-3041-425F-AF84-08629DAACB5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4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b="1" dirty="0" smtClean="0">
              <a:hlinkClick r:id="rId2"/>
            </a:endParaRPr>
          </a:p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871"/>
            <a:ext cx="3707904" cy="208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858964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2059931"/>
            <a:ext cx="4662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fip.expert/home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0EFE-3041-425F-AF84-08629DAACB5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88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r>
              <a:rPr lang="ru-RU" dirty="0">
                <a:hlinkClick r:id="rId2"/>
              </a:rPr>
              <a:t/>
            </a:r>
            <a:br>
              <a:rPr lang="ru-RU" dirty="0">
                <a:hlinkClick r:id="rId2"/>
              </a:rPr>
            </a:br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r>
              <a:rPr lang="ru-RU" dirty="0">
                <a:hlinkClick r:id="rId2"/>
              </a:rPr>
              <a:t/>
            </a:r>
            <a:br>
              <a:rPr lang="ru-RU" dirty="0">
                <a:hlinkClick r:id="rId2"/>
              </a:rPr>
            </a:br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r>
              <a:rPr lang="en-US" b="1" dirty="0" smtClean="0">
                <a:hlinkClick r:id="rId2"/>
              </a:rPr>
              <a:t>https://edu.gov.ru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9300"/>
            <a:ext cx="8229600" cy="192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871"/>
            <a:ext cx="3707904" cy="208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0EFE-3041-425F-AF84-08629DAACB5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12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https://director.rosuchebnik.ru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6712"/>
            <a:ext cx="8229600" cy="18001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  <a:ex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212" y="116633"/>
            <a:ext cx="291465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2967335"/>
            <a:ext cx="820891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http://test.mioo.ru/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-версия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тестирования в рамках процедуры аттестации руководящих кадров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 (Московский  Институт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167664"/>
            <a:ext cx="799288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https://academy.prosv.ru/teachers2019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компетенций работников образовательных организаций, осуществляющих образовательную деятельность по образовательным программам общего образования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0EFE-3041-425F-AF84-08629DAACB5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19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0EFE-3041-425F-AF84-08629DAACB5B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32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568952" cy="4968552"/>
          </a:xfrm>
        </p:spPr>
        <p:txBody>
          <a:bodyPr>
            <a:normAutofit/>
          </a:bodyPr>
          <a:lstStyle/>
          <a:p>
            <a:pPr marL="342900" lvl="3" indent="-34290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ли верно данное утверждение: «Хорошая школа = эффективный руководитель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</a:p>
          <a:p>
            <a:pPr marL="342900" lvl="3" indent="-34290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школы и эффективность руководителя – это одно и тоже?</a:t>
            </a:r>
          </a:p>
          <a:p>
            <a:pPr marL="342900" lvl="3" indent="-34290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Бывает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практике такая ситуация: хорошая школа, хороший коллектив, есть результаты детей, а директор «не на своем месте»? Почему? Как можно ее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изменить?</a:t>
            </a:r>
          </a:p>
          <a:p>
            <a:pPr marL="342900" lvl="3" indent="-34290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чего зависит успех современного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руководителя?</a:t>
            </a:r>
          </a:p>
          <a:p>
            <a:pPr marL="342900" lvl="3" indent="-34290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означает эффективность руководителя образовательной организации? Как её измерить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612703" cy="140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0EFE-3041-425F-AF84-08629DAACB5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5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Desktop\студия руководителей\для презентации\img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208911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0EFE-3041-425F-AF84-08629DAACB5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85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6902962"/>
              </p:ext>
            </p:extLst>
          </p:nvPr>
        </p:nvGraphicFramePr>
        <p:xfrm>
          <a:off x="395536" y="260648"/>
          <a:ext cx="8229600" cy="650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6784"/>
                <a:gridCol w="117281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Механизмы управления качеством образовательных результатов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1.1. Система оценки качества подготовки обучающихся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1.2. Система работы со школами с низкими результатами обучения и/или школами, функционирующими в неблагоприятных социальных условиях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1.3. Система выявления, поддержки и развития способностей и талантов у детей и молодёжи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1.4. Система работы по самоопределению и профессиональной ориентации обучающихся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Механизмы управления качеством образовательной деятельности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2.1. Система объективности процедур оценки качества образования и олимпиад школьников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2.2. Система мониторинга эффективности руководителей всех</a:t>
                      </a:r>
                    </a:p>
                    <a:p>
                      <a:r>
                        <a:rPr lang="ru-RU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образовательных организаций региона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2.3. Система мониторинга качества дополнительного профессионального образования педагогических работников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2.4. Система методической работы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2.5. Система организации воспитания и социализации обучающихся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0EFE-3041-425F-AF84-08629DAACB5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33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мониторинга: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всесторонняя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объективная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профессиональной компетентности, эффективности и результативности деятельности руководителей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 для  выработки комплекса мер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совершенствованию управленческой деятельности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устранению проблемных зон в системе менеджмента образовательных  организаций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Шимановского района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s://i.pinimg.com/736x/61/fa/be/61fabeece78d4a6ca5091089f97d180f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3" y="44625"/>
            <a:ext cx="2204720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0EFE-3041-425F-AF84-08629DAACB5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15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бъект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управленческая деятельность руководителей образовательных организаций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Шимановского района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аспекте оценки уровня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профессиональных компетенций руководителей и качества управленческой деятельности по достижению  результатов.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мониторинга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деятельности образовательной организации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руководителя ОО 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функционирования образовательных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Шимановского района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s://i.pinimg.com/736x/61/fa/be/61fabeece78d4a6ca5091089f97d180f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3" y="44625"/>
            <a:ext cx="2204720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0EFE-3041-425F-AF84-08629DAACB5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60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 методика оценки 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руководителей образовательных организаций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профессиональных компетенций руководителей образовательных организаций;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управленческой деятельности руководителей образовательных организаций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базовая подготовка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высокого уровня;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образования обучающимися с ОВЗ;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внешней оценки;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 образовательной деятельности;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ориентации и дополнительного образования обучающихся;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резерва управленческих кадров;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компетенций руководителей образовательных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i.pinimg.com/736x/61/fa/be/61fabeece78d4a6ca5091089f97d180f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619672" cy="12687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0EFE-3041-425F-AF84-08629DAACB5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5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баллов по показателям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252728"/>
              </p:ext>
            </p:extLst>
          </p:nvPr>
        </p:nvGraphicFramePr>
        <p:xfrm>
          <a:off x="457200" y="1600200"/>
          <a:ext cx="8229601" cy="4829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424"/>
                <a:gridCol w="5976664"/>
                <a:gridCol w="1522513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№/№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Показатель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Максимальное кол-во баллов 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Уровень 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сформированности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профессиональных компетенций руководителей ОО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Качество управленческой деятельности руководителей ОО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Базовая  подготовка обучающихся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Подготовка обучающихся высокого уровня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Организация  получения образования обучающимися с ОВЗ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Объективность результатов внешней оценки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Условия  осуществления образовательной деятельности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Организация  профессиональной ориентации и дополнительного образования обучающихся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Формирование  резерва управленческих кадров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10.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Оценка  компетенций руководителей образовательных организаций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Итого 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0EFE-3041-425F-AF84-08629DAACB5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11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777</Words>
  <Application>Microsoft Office PowerPoint</Application>
  <PresentationFormat>Экран (4:3)</PresentationFormat>
  <Paragraphs>159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Содержание и методика оценки  эффективности деятельности руководителей образовательных организаций </vt:lpstr>
      <vt:lpstr> Максимальное количество баллов по показателям </vt:lpstr>
      <vt:lpstr>Презентация PowerPoint</vt:lpstr>
      <vt:lpstr> Процедура проведения мониторинга  </vt:lpstr>
      <vt:lpstr>Презентация PowerPoint</vt:lpstr>
      <vt:lpstr>Ожидаемые результаты мониторинга эффективности руководителей  </vt:lpstr>
      <vt:lpstr>Профессиональный  портрет руководителя </vt:lpstr>
      <vt:lpstr>Характеристика руководящих кадров по возрастным группам </vt:lpstr>
      <vt:lpstr>Характеристика  уровня  образования</vt:lpstr>
      <vt:lpstr>Стаж в должности руководителя</vt:lpstr>
      <vt:lpstr>Кол-во руководящих кадров, имеющих учебную  педагогическую  нагрузку</vt:lpstr>
      <vt:lpstr>   https://shkolagoda.menobr.ru </vt:lpstr>
      <vt:lpstr>    </vt:lpstr>
      <vt:lpstr>       https://edu.gov.ru  </vt:lpstr>
      <vt:lpstr>https://director.rosuchebnik.ru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Лариса</cp:lastModifiedBy>
  <cp:revision>71</cp:revision>
  <cp:lastPrinted>2021-08-21T06:37:24Z</cp:lastPrinted>
  <dcterms:created xsi:type="dcterms:W3CDTF">2020-08-14T08:36:43Z</dcterms:created>
  <dcterms:modified xsi:type="dcterms:W3CDTF">2021-08-21T06:57:17Z</dcterms:modified>
</cp:coreProperties>
</file>