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9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C934-F810-43C2-821B-BA7CE67F80C3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BA30-0BA7-42DB-9A13-4FE9A6BF9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08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C934-F810-43C2-821B-BA7CE67F80C3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BA30-0BA7-42DB-9A13-4FE9A6BF9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629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C934-F810-43C2-821B-BA7CE67F80C3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BA30-0BA7-42DB-9A13-4FE9A6BF9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207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C934-F810-43C2-821B-BA7CE67F80C3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BA30-0BA7-42DB-9A13-4FE9A6BF936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6003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C934-F810-43C2-821B-BA7CE67F80C3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BA30-0BA7-42DB-9A13-4FE9A6BF9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730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C934-F810-43C2-821B-BA7CE67F80C3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BA30-0BA7-42DB-9A13-4FE9A6BF9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62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C934-F810-43C2-821B-BA7CE67F80C3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BA30-0BA7-42DB-9A13-4FE9A6BF9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3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C934-F810-43C2-821B-BA7CE67F80C3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BA30-0BA7-42DB-9A13-4FE9A6BF9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284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C934-F810-43C2-821B-BA7CE67F80C3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BA30-0BA7-42DB-9A13-4FE9A6BF9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82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C934-F810-43C2-821B-BA7CE67F80C3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BA30-0BA7-42DB-9A13-4FE9A6BF9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561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C934-F810-43C2-821B-BA7CE67F80C3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BA30-0BA7-42DB-9A13-4FE9A6BF9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71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C934-F810-43C2-821B-BA7CE67F80C3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BA30-0BA7-42DB-9A13-4FE9A6BF9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28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C934-F810-43C2-821B-BA7CE67F80C3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BA30-0BA7-42DB-9A13-4FE9A6BF9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76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C934-F810-43C2-821B-BA7CE67F80C3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BA30-0BA7-42DB-9A13-4FE9A6BF9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03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C934-F810-43C2-821B-BA7CE67F80C3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BA30-0BA7-42DB-9A13-4FE9A6BF9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34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C934-F810-43C2-821B-BA7CE67F80C3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BA30-0BA7-42DB-9A13-4FE9A6BF9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31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C934-F810-43C2-821B-BA7CE67F80C3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BA30-0BA7-42DB-9A13-4FE9A6BF9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797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E43C934-F810-43C2-821B-BA7CE67F80C3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3BA30-0BA7-42DB-9A13-4FE9A6BF9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7244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4.jp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4.jpg"/><Relationship Id="rId5" Type="http://schemas.openxmlformats.org/officeDocument/2006/relationships/image" Target="../media/image15.jp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isaeffsergey10@yandex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eg"/><Relationship Id="rId5" Type="http://schemas.openxmlformats.org/officeDocument/2006/relationships/image" Target="../media/image6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1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3.jp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298" y="235131"/>
            <a:ext cx="11843656" cy="945609"/>
          </a:xfrm>
        </p:spPr>
        <p:txBody>
          <a:bodyPr/>
          <a:lstStyle/>
          <a:p>
            <a:r>
              <a:rPr lang="ru-RU" sz="6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«Гордое имя – УЧИТЕЛЬ ГОДА»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9296" y="3012243"/>
            <a:ext cx="9525660" cy="956164"/>
          </a:xfrm>
        </p:spPr>
        <p:txBody>
          <a:bodyPr>
            <a:noAutofit/>
          </a:bodyPr>
          <a:lstStyle/>
          <a:p>
            <a:r>
              <a:rPr lang="ru-RU" sz="7200" i="1" dirty="0" smtClean="0">
                <a:solidFill>
                  <a:schemeClr val="tx1"/>
                </a:solidFill>
              </a:rPr>
              <a:t>«крыло пеликана»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91153" y="5799910"/>
            <a:ext cx="3779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 </a:t>
            </a:r>
            <a:r>
              <a:rPr lang="ru-RU" dirty="0" smtClean="0"/>
              <a:t>Исаев Сергей Романович </a:t>
            </a:r>
          </a:p>
          <a:p>
            <a:r>
              <a:rPr lang="ru-RU" dirty="0" smtClean="0"/>
              <a:t>МБОУ «Ушаковская СОШ»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93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5"/>
    </mc:Choice>
    <mc:Fallback xmlns="">
      <p:transition spd="slow" advTm="586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Считает, что этот конкурс стал толчком после которого можно идти дальше. </a:t>
            </a:r>
            <a:endParaRPr lang="ru-RU" dirty="0"/>
          </a:p>
        </p:txBody>
      </p:sp>
      <p:pic>
        <p:nvPicPr>
          <p:cNvPr id="4" name="Звук 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6111" y="5901599"/>
            <a:ext cx="487363" cy="487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72" y="2685642"/>
            <a:ext cx="6484620" cy="3703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92" y="2837794"/>
            <a:ext cx="4073590" cy="281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0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74"/>
    </mc:Choice>
    <mc:Fallback xmlns="">
      <p:transition spd="slow" advTm="171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  <p14:stopEvt time="16592" objId="4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025" y="295964"/>
            <a:ext cx="9404723" cy="1400530"/>
          </a:xfrm>
        </p:spPr>
        <p:txBody>
          <a:bodyPr/>
          <a:lstStyle/>
          <a:p>
            <a:r>
              <a:rPr lang="ru-RU" dirty="0" smtClean="0"/>
              <a:t>Её увлечение </a:t>
            </a:r>
            <a:r>
              <a:rPr lang="ru-RU" dirty="0" smtClean="0"/>
              <a:t>- это </a:t>
            </a:r>
            <a:r>
              <a:rPr lang="ru-RU" dirty="0" smtClean="0"/>
              <a:t>интерес </a:t>
            </a:r>
            <a:r>
              <a:rPr lang="ru-RU" dirty="0"/>
              <a:t>к </a:t>
            </a:r>
            <a:r>
              <a:rPr lang="ru-RU" dirty="0" smtClean="0"/>
              <a:t>искусству, </a:t>
            </a:r>
            <a:r>
              <a:rPr lang="ru-RU" dirty="0"/>
              <a:t>открытие новых </a:t>
            </a:r>
            <a:r>
              <a:rPr lang="ru-RU" dirty="0" smtClean="0"/>
              <a:t>имён художников </a:t>
            </a:r>
            <a:r>
              <a:rPr lang="ru-RU" dirty="0" smtClean="0"/>
              <a:t>и всё это </a:t>
            </a:r>
            <a:r>
              <a:rPr lang="ru-RU" dirty="0" smtClean="0"/>
              <a:t>придаёт ей </a:t>
            </a:r>
            <a:r>
              <a:rPr lang="ru-RU" dirty="0"/>
              <a:t>заряд </a:t>
            </a:r>
            <a:r>
              <a:rPr lang="ru-RU" dirty="0" smtClean="0"/>
              <a:t>энергии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Своеобразная </a:t>
            </a:r>
            <a:r>
              <a:rPr lang="ru-RU" dirty="0" smtClean="0"/>
              <a:t>подзарядка</a:t>
            </a:r>
            <a:r>
              <a:rPr lang="ru-RU" dirty="0"/>
              <a:t>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да и просто </a:t>
            </a:r>
            <a:r>
              <a:rPr lang="ru-RU" dirty="0"/>
              <a:t>очень </a:t>
            </a:r>
            <a:r>
              <a:rPr lang="ru-RU" dirty="0" smtClean="0"/>
              <a:t>нравится…</a:t>
            </a:r>
            <a:endParaRPr lang="ru-RU" dirty="0"/>
          </a:p>
        </p:txBody>
      </p:sp>
      <p:pic>
        <p:nvPicPr>
          <p:cNvPr id="5" name="Звук 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9025" y="5753553"/>
            <a:ext cx="487363" cy="4873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684" y="2267857"/>
            <a:ext cx="3233601" cy="431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8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64"/>
    </mc:Choice>
    <mc:Fallback xmlns="">
      <p:transition spd="slow" advTm="10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5"/>
        <p14:stopEvt time="9771" objId="5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Жизненное кредо </a:t>
            </a:r>
            <a:r>
              <a:rPr lang="ru-RU" dirty="0" smtClean="0"/>
              <a:t>– «</a:t>
            </a:r>
            <a:r>
              <a:rPr lang="ru-RU" dirty="0"/>
              <a:t>Р</a:t>
            </a:r>
            <a:r>
              <a:rPr lang="ru-RU" dirty="0" smtClean="0"/>
              <a:t>аботай </a:t>
            </a:r>
            <a:r>
              <a:rPr lang="ru-RU" dirty="0"/>
              <a:t>в </a:t>
            </a:r>
            <a:r>
              <a:rPr lang="ru-RU" dirty="0" smtClean="0"/>
              <a:t>радость, </a:t>
            </a:r>
            <a:r>
              <a:rPr lang="ru-RU" dirty="0"/>
              <a:t>работай </a:t>
            </a:r>
            <a:r>
              <a:rPr lang="ru-RU" dirty="0" smtClean="0"/>
              <a:t>легко». Считает, что  оптимизм </a:t>
            </a:r>
            <a:r>
              <a:rPr lang="ru-RU" dirty="0"/>
              <a:t>это наше </a:t>
            </a:r>
            <a:r>
              <a:rPr lang="ru-RU" dirty="0" smtClean="0"/>
              <a:t>всё, он и поможет всего достичь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Звук 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6111" y="5962560"/>
            <a:ext cx="487363" cy="487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162" y="2658708"/>
            <a:ext cx="2644838" cy="3964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17" y="3196046"/>
            <a:ext cx="2286333" cy="34268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72" y="3196046"/>
            <a:ext cx="2606584" cy="34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3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1"/>
    </mc:Choice>
    <mc:Fallback xmlns="">
      <p:transition spd="slow" advTm="6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  <p14:stopEvt time="5638" objId="4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175" y="348215"/>
            <a:ext cx="9404723" cy="1400530"/>
          </a:xfrm>
        </p:spPr>
        <p:txBody>
          <a:bodyPr/>
          <a:lstStyle/>
          <a:p>
            <a:r>
              <a:rPr lang="ru-RU" dirty="0" smtClean="0"/>
              <a:t>Если считаете, что в презентации допущена ошибка или просто хотите пожелать нам крепкого здоровья то звоните по номеру +7914-381-29-06 (Исаев Сергей) пишите по почте </a:t>
            </a:r>
            <a:r>
              <a:rPr lang="en-US" dirty="0" smtClean="0">
                <a:hlinkClick r:id="rId2"/>
              </a:rPr>
              <a:t>isaeffsergey10@yandex.ru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Р</a:t>
            </a:r>
            <a:r>
              <a:rPr lang="ru-RU" dirty="0" smtClean="0"/>
              <a:t>уководитель  проекта:</a:t>
            </a:r>
            <a:br>
              <a:rPr lang="ru-RU" dirty="0" smtClean="0"/>
            </a:br>
            <a:r>
              <a:rPr lang="ru-RU" dirty="0" smtClean="0"/>
              <a:t> Шестаков </a:t>
            </a:r>
            <a:r>
              <a:rPr lang="ru-RU" dirty="0" smtClean="0">
                <a:solidFill>
                  <a:srgbClr val="EBEBEB"/>
                </a:solidFill>
              </a:rPr>
              <a:t>С.А</a:t>
            </a:r>
            <a:r>
              <a:rPr lang="ru-RU" dirty="0">
                <a:solidFill>
                  <a:srgbClr val="EBEBEB"/>
                </a:solidFill>
              </a:rPr>
              <a:t>. </a:t>
            </a:r>
            <a:r>
              <a:rPr lang="ru-RU" dirty="0" smtClean="0">
                <a:solidFill>
                  <a:srgbClr val="EBEBEB"/>
                </a:solidFill>
              </a:rPr>
              <a:t> </a:t>
            </a:r>
            <a:r>
              <a:rPr lang="ru-RU" dirty="0" smtClean="0"/>
              <a:t>+</a:t>
            </a:r>
            <a:r>
              <a:rPr lang="ru-RU" dirty="0" smtClean="0"/>
              <a:t>7914-396-41-71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24824" y="3542042"/>
            <a:ext cx="2020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Сумасшедший художник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24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24"/>
    </mc:Choice>
    <mc:Fallback xmlns="">
      <p:transition spd="slow" advTm="682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700" y="175585"/>
            <a:ext cx="10799618" cy="2180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Я хочу рассказать вам о человеке, который стал победителем конкурса «Учитель года 2002 г.», а </a:t>
            </a:r>
            <a:r>
              <a:rPr lang="ru-RU" dirty="0" smtClean="0"/>
              <a:t>именно </a:t>
            </a:r>
            <a:r>
              <a:rPr lang="ru-RU" dirty="0" smtClean="0"/>
              <a:t>о Шолоховой Виктории Николаевне. Она родилась в Хабаровске, но в дальнейшем её семья переехала в город Благовещенск.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44" y="3779129"/>
            <a:ext cx="1891694" cy="30257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55481">
            <a:off x="1813669" y="4299279"/>
            <a:ext cx="1414207" cy="22620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5852">
            <a:off x="7500725" y="3783974"/>
            <a:ext cx="1710789" cy="27364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7741">
            <a:off x="10337027" y="4386694"/>
            <a:ext cx="1304905" cy="208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1"/>
    </mc:Choice>
    <mc:Fallback xmlns="">
      <p:transition spd="slow" advTm="595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Училась </a:t>
            </a:r>
            <a:r>
              <a:rPr lang="ru-RU" dirty="0"/>
              <a:t>школе </a:t>
            </a:r>
            <a:r>
              <a:rPr lang="ru-RU" dirty="0" smtClean="0"/>
              <a:t>№4</a:t>
            </a:r>
            <a:r>
              <a:rPr lang="ru-RU" dirty="0" smtClean="0"/>
              <a:t>, </a:t>
            </a:r>
            <a:r>
              <a:rPr lang="ru-RU" dirty="0"/>
              <a:t>которая сейчас называется Алексеевская </a:t>
            </a:r>
            <a:r>
              <a:rPr lang="ru-RU" dirty="0" smtClean="0"/>
              <a:t>гимназия. Больше </a:t>
            </a:r>
            <a:r>
              <a:rPr lang="ru-RU" dirty="0"/>
              <a:t>в</a:t>
            </a:r>
            <a:r>
              <a:rPr lang="ru-RU" dirty="0" smtClean="0"/>
              <a:t>сего ей нравились </a:t>
            </a:r>
            <a:r>
              <a:rPr lang="ru-RU" dirty="0" smtClean="0"/>
              <a:t>гуманитарные </a:t>
            </a:r>
            <a:r>
              <a:rPr lang="ru-RU" dirty="0" smtClean="0"/>
              <a:t>предметы.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7995">
            <a:off x="6874666" y="4045743"/>
            <a:ext cx="1526634" cy="24418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770" y="3753985"/>
            <a:ext cx="1833472" cy="29326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7730">
            <a:off x="1706335" y="4135046"/>
            <a:ext cx="1151858" cy="18424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724" y="2450018"/>
            <a:ext cx="2364797" cy="3782513"/>
          </a:xfrm>
          <a:prstGeom prst="rect">
            <a:avLst/>
          </a:prstGeom>
        </p:spPr>
      </p:pic>
      <p:pic>
        <p:nvPicPr>
          <p:cNvPr id="9" name="Звук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4152" y="59888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4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71"/>
    </mc:Choice>
    <mc:Fallback xmlns="">
      <p:transition spd="slow" advTm="86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9"/>
        <p14:stopEvt time="8471" objId="9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старших классах задумалась над выбором будущей профессии. </a:t>
            </a:r>
            <a:r>
              <a:rPr lang="ru-RU" dirty="0"/>
              <a:t>Выбрала профессию </a:t>
            </a:r>
            <a:r>
              <a:rPr lang="ru-RU" dirty="0" smtClean="0"/>
              <a:t>учителя, хотя </a:t>
            </a:r>
            <a:r>
              <a:rPr lang="ru-RU" dirty="0"/>
              <a:t>и </a:t>
            </a:r>
            <a:r>
              <a:rPr lang="ru-RU" dirty="0" smtClean="0"/>
              <a:t>конкурс </a:t>
            </a:r>
            <a:r>
              <a:rPr lang="ru-RU" dirty="0"/>
              <a:t>на историческом факультете </a:t>
            </a:r>
            <a:r>
              <a:rPr lang="ru-RU" dirty="0" smtClean="0"/>
              <a:t>был большой. Родители поддержали выбор Виктории Николаевны</a:t>
            </a:r>
            <a:endParaRPr lang="ru-RU" dirty="0"/>
          </a:p>
        </p:txBody>
      </p:sp>
      <p:pic>
        <p:nvPicPr>
          <p:cNvPr id="7" name="Звук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6111" y="594514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9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92"/>
    </mc:Choice>
    <mc:Fallback xmlns="">
      <p:transition spd="slow" advTm="13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7"/>
        <p14:stopEvt time="13160" objId="7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 окончания учёбы по распределению поехала работать в </a:t>
            </a:r>
            <a:r>
              <a:rPr lang="ru-RU" dirty="0"/>
              <a:t>сельскую </a:t>
            </a:r>
            <a:r>
              <a:rPr lang="ru-RU" dirty="0" smtClean="0"/>
              <a:t>школу, где проработала 3 года.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57957"/>
            <a:ext cx="6258759" cy="3574332"/>
          </a:xfrm>
          <a:prstGeom prst="rect">
            <a:avLst/>
          </a:prstGeom>
        </p:spPr>
      </p:pic>
      <p:pic>
        <p:nvPicPr>
          <p:cNvPr id="7" name="Звук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6111" y="59364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0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35"/>
    </mc:Choice>
    <mc:Fallback xmlns="">
      <p:transition spd="slow" advTm="9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7"/>
        <p14:stopEvt time="8525" objId="7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028" y="316084"/>
            <a:ext cx="9404723" cy="1400530"/>
          </a:xfrm>
        </p:spPr>
        <p:txBody>
          <a:bodyPr/>
          <a:lstStyle/>
          <a:p>
            <a:r>
              <a:rPr lang="ru-RU" dirty="0" smtClean="0"/>
              <a:t>Первая попытка участия в конкурсе «Учитель года» была в 1998 году, но по объективным причинам завершить участие в конкурсе не смогла.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69" y="3481138"/>
            <a:ext cx="5554566" cy="3172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2028" y="3846786"/>
            <a:ext cx="55970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Результат пришел только со второй попытки, в 2002 году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8853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35"/>
    </mc:Choice>
    <mc:Fallback xmlns="">
      <p:transition spd="slow" advTm="9335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7"/>
        <p14:stopEvt time="8525" objId="7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482" y="191461"/>
            <a:ext cx="9404723" cy="1400530"/>
          </a:xfrm>
        </p:spPr>
        <p:txBody>
          <a:bodyPr/>
          <a:lstStyle/>
          <a:p>
            <a:r>
              <a:rPr lang="ru-RU" dirty="0"/>
              <a:t>Говорила и будет </a:t>
            </a:r>
            <a:r>
              <a:rPr lang="ru-RU" dirty="0" smtClean="0"/>
              <a:t>говорить, что победа </a:t>
            </a:r>
            <a:r>
              <a:rPr lang="ru-RU" dirty="0"/>
              <a:t>на муниципальном этапе </a:t>
            </a:r>
            <a:r>
              <a:rPr lang="ru-RU" dirty="0" smtClean="0"/>
              <a:t>конкурса </a:t>
            </a:r>
            <a:r>
              <a:rPr lang="ru-RU" dirty="0"/>
              <a:t>это 50 процентов от работы всей команды. 2 человека которые были </a:t>
            </a:r>
            <a:r>
              <a:rPr lang="ru-RU" dirty="0" smtClean="0"/>
              <a:t>для неё </a:t>
            </a:r>
            <a:r>
              <a:rPr lang="ru-RU" dirty="0" smtClean="0"/>
              <a:t>важны: Лидия </a:t>
            </a:r>
            <a:r>
              <a:rPr lang="ru-RU" dirty="0"/>
              <a:t>Николаевна </a:t>
            </a:r>
            <a:r>
              <a:rPr lang="ru-RU" dirty="0" err="1" smtClean="0"/>
              <a:t>Докашенко</a:t>
            </a:r>
            <a:r>
              <a:rPr lang="ru-RU" dirty="0" smtClean="0"/>
              <a:t> и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Подруга Жанна </a:t>
            </a:r>
            <a:r>
              <a:rPr lang="ru-RU" dirty="0" smtClean="0"/>
              <a:t>Александровна</a:t>
            </a:r>
            <a:endParaRPr lang="ru-RU" dirty="0"/>
          </a:p>
        </p:txBody>
      </p:sp>
      <p:pic>
        <p:nvPicPr>
          <p:cNvPr id="5" name="Звук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5482" y="59103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36"/>
    </mc:Choice>
    <mc:Fallback xmlns="">
      <p:transition spd="slow" advTm="10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5"/>
        <p14:stopEvt time="10755" objId="5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899" y="208878"/>
            <a:ext cx="9404723" cy="1400530"/>
          </a:xfrm>
        </p:spPr>
        <p:txBody>
          <a:bodyPr/>
          <a:lstStyle/>
          <a:p>
            <a:r>
              <a:rPr lang="ru-RU" dirty="0" smtClean="0"/>
              <a:t>Для </a:t>
            </a:r>
            <a:r>
              <a:rPr lang="ru-RU" dirty="0"/>
              <a:t>неё очень важна поддержка </a:t>
            </a:r>
            <a:r>
              <a:rPr lang="ru-RU" dirty="0" smtClean="0"/>
              <a:t>коллектива.  </a:t>
            </a:r>
            <a:r>
              <a:rPr lang="ru-RU" dirty="0"/>
              <a:t>И</a:t>
            </a:r>
            <a:r>
              <a:rPr lang="ru-RU" dirty="0" smtClean="0"/>
              <a:t>менно </a:t>
            </a:r>
            <a:r>
              <a:rPr lang="ru-RU" dirty="0" smtClean="0"/>
              <a:t>старшие </a:t>
            </a:r>
            <a:r>
              <a:rPr lang="ru-RU" dirty="0"/>
              <a:t>товарищи посоветовали пойти на этот конкурс. Все трудились для проекта на </a:t>
            </a:r>
            <a:r>
              <a:rPr lang="ru-RU" dirty="0" smtClean="0"/>
              <a:t>финал, </a:t>
            </a:r>
            <a:r>
              <a:rPr lang="ru-RU" dirty="0" smtClean="0"/>
              <a:t>и потом не хватало «драйва» </a:t>
            </a:r>
            <a:r>
              <a:rPr lang="ru-RU" dirty="0" smtClean="0"/>
              <a:t>в работе после </a:t>
            </a:r>
            <a:r>
              <a:rPr lang="ru-RU" dirty="0"/>
              <a:t>этого конкурса</a:t>
            </a:r>
          </a:p>
        </p:txBody>
      </p:sp>
      <p:pic>
        <p:nvPicPr>
          <p:cNvPr id="3" name="Звук 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6111" y="5892890"/>
            <a:ext cx="487363" cy="4873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93" y="4302134"/>
            <a:ext cx="3694558" cy="25558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5218">
            <a:off x="9079756" y="3716617"/>
            <a:ext cx="2988237" cy="206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7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08"/>
    </mc:Choice>
    <mc:Fallback xmlns="">
      <p:transition spd="slow" advTm="34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  <p14:stopEvt time="33935" objId="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151" y="200169"/>
            <a:ext cx="9404723" cy="1400530"/>
          </a:xfrm>
        </p:spPr>
        <p:txBody>
          <a:bodyPr/>
          <a:lstStyle/>
          <a:p>
            <a:r>
              <a:rPr lang="ru-RU" dirty="0" smtClean="0"/>
              <a:t>Самое </a:t>
            </a:r>
            <a:r>
              <a:rPr lang="ru-RU" dirty="0"/>
              <a:t>сложное </a:t>
            </a:r>
            <a:r>
              <a:rPr lang="ru-RU" dirty="0" smtClean="0"/>
              <a:t>для неё была конкуренция, чисто психологически, ведь она уже выступала </a:t>
            </a:r>
            <a:r>
              <a:rPr lang="ru-RU" dirty="0"/>
              <a:t>от имени муниципалитета. Победа принесла известность </a:t>
            </a:r>
            <a:r>
              <a:rPr lang="ru-RU" smtClean="0"/>
              <a:t>и предложение </a:t>
            </a:r>
            <a:r>
              <a:rPr lang="ru-RU" dirty="0"/>
              <a:t>работать в </a:t>
            </a:r>
            <a:r>
              <a:rPr lang="ru-RU" dirty="0" smtClean="0"/>
              <a:t>Амурском институте развития образования </a:t>
            </a:r>
            <a:endParaRPr lang="ru-RU" dirty="0"/>
          </a:p>
        </p:txBody>
      </p:sp>
      <p:pic>
        <p:nvPicPr>
          <p:cNvPr id="4" name="0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1" y="61196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8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79"/>
    </mc:Choice>
    <mc:Fallback xmlns="">
      <p:transition spd="slow" advTm="128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  <p14:stopEvt time="12879" objId="4"/>
      </p14:showEvtLst>
    </p:ext>
  </p:extLs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144</TotalTime>
  <Words>339</Words>
  <Application>Microsoft Office PowerPoint</Application>
  <PresentationFormat>Широкоэкранный</PresentationFormat>
  <Paragraphs>18</Paragraphs>
  <Slides>13</Slides>
  <Notes>0</Notes>
  <HiddenSlides>0</HiddenSlides>
  <MMClips>9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Ион</vt:lpstr>
      <vt:lpstr>«Гордое имя – УЧИТЕЛЬ ГОДА»</vt:lpstr>
      <vt:lpstr>Я хочу рассказать вам о человеке, который стал победителем конкурса «Учитель года 2002 г.», а именно о Шолоховой Виктории Николаевне. Она родилась в Хабаровске, но в дальнейшем её семья переехала в город Благовещенск.</vt:lpstr>
      <vt:lpstr>Училась школе №4, которая сейчас называется Алексеевская гимназия. Больше всего ей нравились гуманитарные предметы.</vt:lpstr>
      <vt:lpstr>В старших классах задумалась над выбором будущей профессии. Выбрала профессию учителя, хотя и конкурс на историческом факультете был большой. Родители поддержали выбор Виктории Николаевны</vt:lpstr>
      <vt:lpstr>После окончания учёбы по распределению поехала работать в сельскую школу, где проработала 3 года. </vt:lpstr>
      <vt:lpstr>Первая попытка участия в конкурсе «Учитель года» была в 1998 году, но по объективным причинам завершить участие в конкурсе не смогла. </vt:lpstr>
      <vt:lpstr>Говорила и будет говорить, что победа на муниципальном этапе конкурса это 50 процентов от работы всей команды. 2 человека которые были для неё важны: Лидия Николаевна Докашенко и  Подруга Жанна Александровна</vt:lpstr>
      <vt:lpstr>Для неё очень важна поддержка коллектива.  Именно старшие товарищи посоветовали пойти на этот конкурс. Все трудились для проекта на финал, и потом не хватало «драйва» в работе после этого конкурса</vt:lpstr>
      <vt:lpstr>Самое сложное для неё была конкуренция, чисто психологически, ведь она уже выступала от имени муниципалитета. Победа принесла известность и предложение работать в Амурском институте развития образования </vt:lpstr>
      <vt:lpstr>Считает, что этот конкурс стал толчком после которого можно идти дальше. </vt:lpstr>
      <vt:lpstr>Её увлечение - это интерес к искусству, открытие новых имён художников и всё это придаёт ей заряд энергии.  Своеобразная подзарядка,  да и просто очень нравится…</vt:lpstr>
      <vt:lpstr>Жизненное кредо – «Работай в радость, работай легко». Считает, что  оптимизм это наше всё, он и поможет всего достичь </vt:lpstr>
      <vt:lpstr>Если считаете, что в презентации допущена ошибка или просто хотите пожелать нам крепкого здоровья то звоните по номеру +7914-381-29-06 (Исаев Сергей) пишите по почте isaeffsergey10@yandex.ru  Руководитель  проекта:  Шестаков С.А.  +7914-396-41-71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КраяноваЛК</cp:lastModifiedBy>
  <cp:revision>23</cp:revision>
  <dcterms:created xsi:type="dcterms:W3CDTF">2022-11-24T08:38:35Z</dcterms:created>
  <dcterms:modified xsi:type="dcterms:W3CDTF">2023-01-13T07:33:08Z</dcterms:modified>
</cp:coreProperties>
</file>